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itchFamily="34" charset="-122"/>
                <a:ea typeface="微软雅黑" pitchFamily="34" charset="-122"/>
                <a:cs typeface="微软雅黑" panose="020B0503020204020204" pitchFamily="34" charset="-122"/>
              </a:rPr>
              <a:t>4</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Song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wrote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Tiangong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Kaiwu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world</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3" name="矩形 2"/>
          <p:cNvSpPr/>
          <p:nvPr/>
        </p:nvSpPr>
        <p:spPr>
          <a:xfrm>
            <a:off x="7857306" y="899195"/>
            <a:ext cx="3672408" cy="646331"/>
          </a:xfrm>
          <a:prstGeom prst="rect">
            <a:avLst/>
          </a:prstGeom>
        </p:spPr>
        <p:txBody>
          <a:bodyPr wrap="square">
            <a:spAutoFit/>
          </a:bodyPr>
          <a:lstStyle/>
          <a:p>
            <a:r>
              <a:rPr lang="en-US" altLang="zh-CN" sz="3600"/>
              <a:t>the clever ideas of </a:t>
            </a:r>
            <a:r>
              <a:rPr lang="zh-CN" altLang="zh-CN" sz="3600">
                <a:cs typeface="Times New Roman" panose="02020603050405020304" pitchFamily="18" charset="0"/>
              </a:rPr>
              <a:t>　</a:t>
            </a:r>
            <a:endParaRPr lang="zh-CN" altLang="en-US"/>
          </a:p>
        </p:txBody>
      </p:sp>
      <p:sp>
        <p:nvSpPr>
          <p:cNvPr id="4" name="矩形 3"/>
          <p:cNvSpPr/>
          <p:nvPr/>
        </p:nvSpPr>
        <p:spPr>
          <a:xfrm>
            <a:off x="529585" y="1700808"/>
            <a:ext cx="1749197" cy="646331"/>
          </a:xfrm>
          <a:prstGeom prst="rect">
            <a:avLst/>
          </a:prstGeom>
        </p:spPr>
        <p:txBody>
          <a:bodyPr wrap="none">
            <a:spAutoFit/>
          </a:bodyPr>
          <a:lstStyle/>
          <a:p>
            <a:r>
              <a:rPr lang="en-US" altLang="zh-CN" sz="3600"/>
              <a:t>farmers</a:t>
            </a:r>
            <a:endParaRPr lang="zh-CN" altLang="en-US"/>
          </a:p>
        </p:txBody>
      </p:sp>
      <p:sp>
        <p:nvSpPr>
          <p:cNvPr id="5" name="矩形 4"/>
          <p:cNvSpPr/>
          <p:nvPr/>
        </p:nvSpPr>
        <p:spPr>
          <a:xfrm>
            <a:off x="360854" y="2307411"/>
            <a:ext cx="11485848" cy="3416320"/>
          </a:xfrm>
          <a:prstGeom prst="rect">
            <a:avLst/>
          </a:prstGeom>
        </p:spPr>
        <p:txBody>
          <a:bodyPr wrap="square">
            <a:spAutoFit/>
          </a:bodyPr>
          <a:lstStyle/>
          <a:p>
            <a:pPr algn="just">
              <a:lnSpc>
                <a:spcPct val="150000"/>
              </a:lnSpc>
              <a:spcAft>
                <a:spcPts val="0"/>
              </a:spcAft>
            </a:pPr>
            <a:r>
              <a:rPr lang="en-US" altLang="zh-CN" sz="3600">
                <a:cs typeface="Times New Roman" panose="02020603050405020304" pitchFamily="18" charset="0"/>
              </a:rPr>
              <a:t>[</a:t>
            </a:r>
            <a:r>
              <a:rPr lang="zh-CN" altLang="zh-CN" sz="3600">
                <a:ea typeface="黑体" panose="02010609060101010101" pitchFamily="49" charset="-122"/>
                <a:cs typeface="Times New Roman" panose="02020603050405020304" pitchFamily="18" charset="0"/>
              </a:rPr>
              <a:t>解析</a:t>
            </a:r>
            <a:r>
              <a:rPr lang="en-US" altLang="zh-CN" sz="3600">
                <a:cs typeface="Times New Roman" panose="02020603050405020304" pitchFamily="18" charset="0"/>
              </a:rPr>
              <a:t>]</a:t>
            </a:r>
            <a:r>
              <a:rPr lang="zh-CN" altLang="zh-CN" sz="3600">
                <a:cs typeface="Times New Roman" panose="02020603050405020304" pitchFamily="18" charset="0"/>
              </a:rPr>
              <a:t>根据文中</a:t>
            </a:r>
            <a:r>
              <a:rPr lang="en-US" altLang="zh-CN" sz="3600">
                <a:cs typeface="Times New Roman" panose="02020603050405020304" pitchFamily="18" charset="0"/>
              </a:rPr>
              <a:t>“But instead of losing heart, he had a new dream</a:t>
            </a:r>
            <a:r>
              <a:rPr lang="zh-CN" altLang="zh-CN" sz="3600">
                <a:cs typeface="Times New Roman" panose="02020603050405020304" pitchFamily="18" charset="0"/>
              </a:rPr>
              <a:t>：</a:t>
            </a:r>
            <a:r>
              <a:rPr lang="en-US" altLang="zh-CN" sz="3600">
                <a:cs typeface="Times New Roman" panose="02020603050405020304" pitchFamily="18" charset="0"/>
              </a:rPr>
              <a:t>writing a book to share the clever ideas of farmers with the world.”</a:t>
            </a:r>
            <a:r>
              <a:rPr lang="zh-CN" altLang="zh-CN" sz="3600">
                <a:cs typeface="Times New Roman" panose="02020603050405020304" pitchFamily="18" charset="0"/>
              </a:rPr>
              <a:t>可知，宋应星希望通过这本书分享农民的智慧。故填</a:t>
            </a:r>
            <a:r>
              <a:rPr lang="en-US" altLang="zh-CN" sz="3600">
                <a:cs typeface="Times New Roman" panose="02020603050405020304" pitchFamily="18" charset="0"/>
              </a:rPr>
              <a:t>the clever ideas of farmers</a:t>
            </a:r>
            <a:r>
              <a:rPr lang="zh-CN" altLang="zh-CN" sz="3600">
                <a:cs typeface="Times New Roman" panose="02020603050405020304" pitchFamily="18" charset="0"/>
              </a:rPr>
              <a:t>。</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4153972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lgn="dist"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performers in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Tiangong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Kaiwu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dance drama use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show Song’s love for science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69640" y="1687676"/>
            <a:ext cx="3037691" cy="646331"/>
          </a:xfrm>
          <a:prstGeom prst="rect">
            <a:avLst/>
          </a:prstGeom>
        </p:spPr>
        <p:txBody>
          <a:bodyPr wrap="none">
            <a:spAutoFit/>
          </a:bodyPr>
          <a:lstStyle/>
          <a:p>
            <a:r>
              <a:rPr lang="en-US" altLang="zh-CN" sz="3600"/>
              <a:t>their dances</a:t>
            </a:r>
            <a:r>
              <a:rPr lang="zh-CN" altLang="zh-CN" sz="3600">
                <a:cs typeface="Times New Roman" panose="02020603050405020304" pitchFamily="18" charset="0"/>
              </a:rPr>
              <a:t>　</a:t>
            </a:r>
            <a:endParaRPr lang="zh-CN" altLang="en-US"/>
          </a:p>
        </p:txBody>
      </p:sp>
      <p:sp>
        <p:nvSpPr>
          <p:cNvPr id="4" name="矩形 3"/>
          <p:cNvSpPr/>
          <p:nvPr/>
        </p:nvSpPr>
        <p:spPr>
          <a:xfrm>
            <a:off x="406574" y="2295922"/>
            <a:ext cx="11440128" cy="3416320"/>
          </a:xfrm>
          <a:prstGeom prst="rect">
            <a:avLst/>
          </a:prstGeom>
        </p:spPr>
        <p:txBody>
          <a:bodyPr wrap="square">
            <a:spAutoFit/>
          </a:bodyPr>
          <a:lstStyle/>
          <a:p>
            <a:pPr algn="just" eaLnBrk="1">
              <a:lnSpc>
                <a:spcPct val="150000"/>
              </a:lnSpc>
              <a:spcAft>
                <a:spcPts val="0"/>
              </a:spcAft>
            </a:pPr>
            <a:r>
              <a:rPr lang="en-US" altLang="zh-CN" sz="3600">
                <a:cs typeface="Times New Roman" panose="02020603050405020304" pitchFamily="18" charset="0"/>
              </a:rPr>
              <a:t>[</a:t>
            </a:r>
            <a:r>
              <a:rPr lang="zh-CN" altLang="zh-CN" sz="3600">
                <a:ea typeface="黑体" panose="02010609060101010101" pitchFamily="49" charset="-122"/>
                <a:cs typeface="Times New Roman" panose="02020603050405020304" pitchFamily="18" charset="0"/>
              </a:rPr>
              <a:t>解析</a:t>
            </a:r>
            <a:r>
              <a:rPr lang="en-US" altLang="zh-CN" sz="3600">
                <a:cs typeface="Times New Roman" panose="02020603050405020304" pitchFamily="18" charset="0"/>
              </a:rPr>
              <a:t>]</a:t>
            </a:r>
            <a:r>
              <a:rPr lang="zh-CN" altLang="zh-CN" sz="3600">
                <a:cs typeface="Times New Roman" panose="02020603050405020304" pitchFamily="18" charset="0"/>
              </a:rPr>
              <a:t>根据文中</a:t>
            </a:r>
            <a:r>
              <a:rPr lang="en-US" altLang="zh-CN" sz="3600">
                <a:cs typeface="Times New Roman" panose="02020603050405020304" pitchFamily="18" charset="0"/>
              </a:rPr>
              <a:t>“The performers use their dances to show Song’s love for science and his respect for hard-working people.”</a:t>
            </a:r>
            <a:r>
              <a:rPr lang="zh-CN" altLang="zh-CN" sz="3600">
                <a:cs typeface="Times New Roman" panose="02020603050405020304" pitchFamily="18" charset="0"/>
              </a:rPr>
              <a:t>可知，表演者通过舞蹈来展现宋应星对科学的爱。故填</a:t>
            </a:r>
            <a:r>
              <a:rPr lang="en-US" altLang="zh-CN" sz="3600">
                <a:cs typeface="Times New Roman" panose="02020603050405020304" pitchFamily="18" charset="0"/>
              </a:rPr>
              <a:t>their dances</a:t>
            </a:r>
            <a:r>
              <a:rPr lang="zh-CN" altLang="zh-CN" sz="3600">
                <a:cs typeface="Times New Roman" panose="02020603050405020304" pitchFamily="18" charset="0"/>
              </a:rPr>
              <a:t>。</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152422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557349"/>
          </a:xfrm>
        </p:spPr>
        <p:txBody>
          <a:bodyPr/>
          <a:lstStyle/>
          <a:p>
            <a:pPr algn="dist">
              <a:lnSpc>
                <a:spcPct val="140000"/>
              </a:lnSpc>
            </a:pPr>
            <a:r>
              <a:rPr lang="en-US" altLang="zh-CN" sz="3400" spc="-100" smtClean="0">
                <a:solidFill>
                  <a:srgbClr val="00B0F0"/>
                </a:solidFill>
                <a:latin typeface="Times New Roman" panose="02020603050405020304" pitchFamily="18" charset="0"/>
                <a:ea typeface="宋体" panose="02010600030101010101" pitchFamily="2" charset="-122"/>
              </a:rPr>
              <a:t>5.</a:t>
            </a:r>
            <a:r>
              <a:rPr lang="en-US" altLang="zh-CN" sz="3400" i="1" spc="-100" smtClean="0">
                <a:solidFill>
                  <a:srgbClr val="000000"/>
                </a:solidFill>
                <a:latin typeface="Times New Roman" panose="02020603050405020304" pitchFamily="18" charset="0"/>
                <a:ea typeface="宋体" panose="02010600030101010101" pitchFamily="2" charset="-122"/>
              </a:rPr>
              <a:t>Tiangong</a:t>
            </a:r>
            <a:r>
              <a:rPr lang="en-US" altLang="zh-CN" sz="3400" spc="-100" smtClean="0">
                <a:solidFill>
                  <a:srgbClr val="000000"/>
                </a:solidFill>
                <a:latin typeface="Times New Roman" panose="02020603050405020304" pitchFamily="18" charset="0"/>
                <a:ea typeface="宋体" panose="02010600030101010101" pitchFamily="2" charset="-122"/>
              </a:rPr>
              <a:t> </a:t>
            </a:r>
            <a:r>
              <a:rPr lang="en-US" altLang="zh-CN" sz="3400" i="1" spc="-100">
                <a:solidFill>
                  <a:srgbClr val="000000"/>
                </a:solidFill>
                <a:latin typeface="Times New Roman" panose="02020603050405020304" pitchFamily="18" charset="0"/>
                <a:ea typeface="宋体" panose="02010600030101010101" pitchFamily="2" charset="-122"/>
              </a:rPr>
              <a:t>Kaiwu</a:t>
            </a:r>
            <a:r>
              <a:rPr lang="en-US" altLang="zh-CN" sz="3400" spc="-100">
                <a:solidFill>
                  <a:srgbClr val="000000"/>
                </a:solidFill>
                <a:latin typeface="Times New Roman" panose="02020603050405020304" pitchFamily="18" charset="0"/>
                <a:ea typeface="宋体" panose="02010600030101010101" pitchFamily="2" charset="-122"/>
              </a:rPr>
              <a:t> dance drama lets </a:t>
            </a:r>
            <a:r>
              <a:rPr lang="en-US" altLang="zh-CN" sz="3400">
                <a:solidFill>
                  <a:srgbClr val="000000"/>
                </a:solidFill>
                <a:latin typeface="Times New Roman" panose="02020603050405020304" pitchFamily="18" charset="0"/>
                <a:ea typeface="宋体" panose="02010600030101010101" pitchFamily="2" charset="-122"/>
              </a:rPr>
              <a:t>us know </a:t>
            </a:r>
            <a:r>
              <a:rPr lang="zh-CN" altLang="zh-CN" sz="3400"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3400"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3400"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pPr>
            <a:r>
              <a:rPr lang="zh-CN" altLang="zh-CN" sz="3400"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400"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0000"/>
                </a:solidFill>
                <a:latin typeface="Times New Roman" panose="02020603050405020304" pitchFamily="18" charset="0"/>
                <a:ea typeface="宋体" panose="02010600030101010101" pitchFamily="2" charset="-122"/>
              </a:rPr>
              <a:t>.</a:t>
            </a:r>
            <a:endParaRPr lang="zh-CN" altLang="en-US" sz="3400"/>
          </a:p>
        </p:txBody>
      </p:sp>
      <p:sp>
        <p:nvSpPr>
          <p:cNvPr id="4" name="矩形 3"/>
          <p:cNvSpPr/>
          <p:nvPr/>
        </p:nvSpPr>
        <p:spPr>
          <a:xfrm>
            <a:off x="360854" y="2132856"/>
            <a:ext cx="11485848" cy="4401141"/>
          </a:xfrm>
          <a:prstGeom prst="rect">
            <a:avLst/>
          </a:prstGeom>
        </p:spPr>
        <p:txBody>
          <a:bodyPr wrap="square">
            <a:spAutoFit/>
          </a:bodyPr>
          <a:lstStyle/>
          <a:p>
            <a:pPr algn="just">
              <a:lnSpc>
                <a:spcPct val="140000"/>
              </a:lnSpc>
              <a:spcAft>
                <a:spcPts val="0"/>
              </a:spcAft>
            </a:pPr>
            <a:r>
              <a:rPr lang="en-US" altLang="zh-CN" sz="3400">
                <a:cs typeface="Times New Roman" panose="02020603050405020304" pitchFamily="18" charset="0"/>
              </a:rPr>
              <a:t>[</a:t>
            </a:r>
            <a:r>
              <a:rPr lang="zh-CN" altLang="zh-CN" sz="3400">
                <a:ea typeface="黑体" panose="02010609060101010101" pitchFamily="49" charset="-122"/>
                <a:cs typeface="Times New Roman" panose="02020603050405020304" pitchFamily="18" charset="0"/>
              </a:rPr>
              <a:t>解析</a:t>
            </a:r>
            <a:r>
              <a:rPr lang="en-US" altLang="zh-CN" sz="3400">
                <a:cs typeface="Times New Roman" panose="02020603050405020304" pitchFamily="18" charset="0"/>
              </a:rPr>
              <a:t>]</a:t>
            </a:r>
            <a:r>
              <a:rPr lang="zh-CN" altLang="zh-CN" sz="3400">
                <a:cs typeface="Times New Roman" panose="02020603050405020304" pitchFamily="18" charset="0"/>
              </a:rPr>
              <a:t>根据文中</a:t>
            </a:r>
            <a:r>
              <a:rPr lang="en-US" altLang="zh-CN" sz="3400">
                <a:cs typeface="Times New Roman" panose="02020603050405020304" pitchFamily="18" charset="0"/>
              </a:rPr>
              <a:t>“The play not only shows us a story of history but also lets us know more about ancient Chinese science and technology and the spirit of scientists.”</a:t>
            </a:r>
            <a:r>
              <a:rPr lang="zh-CN" altLang="zh-CN" sz="3400">
                <a:cs typeface="Times New Roman" panose="02020603050405020304" pitchFamily="18" charset="0"/>
              </a:rPr>
              <a:t>可知，该剧不仅讲述了一个历史故事，还让我们对古代中国的科技和科学家的精神有了更深入的了解。故填</a:t>
            </a:r>
            <a:r>
              <a:rPr lang="en-US" altLang="zh-CN" sz="3400">
                <a:cs typeface="Times New Roman" panose="02020603050405020304" pitchFamily="18" charset="0"/>
              </a:rPr>
              <a:t>more about ancient Chinese science and technology and the spirit of scientists</a:t>
            </a:r>
            <a:r>
              <a:rPr lang="zh-CN" altLang="zh-CN" sz="3400">
                <a:cs typeface="Times New Roman" panose="02020603050405020304" pitchFamily="18" charset="0"/>
              </a:rPr>
              <a:t>。</a:t>
            </a:r>
            <a:endParaRPr lang="zh-CN" altLang="zh-CN" sz="3400">
              <a:solidFill>
                <a:srgbClr val="000000"/>
              </a:solidFill>
              <a:cs typeface="Times New Roman" panose="02020603050405020304" pitchFamily="18" charset="0"/>
            </a:endParaRPr>
          </a:p>
        </p:txBody>
      </p:sp>
      <p:sp>
        <p:nvSpPr>
          <p:cNvPr id="5" name="矩形 4"/>
          <p:cNvSpPr/>
          <p:nvPr/>
        </p:nvSpPr>
        <p:spPr>
          <a:xfrm>
            <a:off x="360854" y="647515"/>
            <a:ext cx="11350976" cy="1557349"/>
          </a:xfrm>
          <a:prstGeom prst="rect">
            <a:avLst/>
          </a:prstGeom>
        </p:spPr>
        <p:txBody>
          <a:bodyPr wrap="square">
            <a:spAutoFit/>
          </a:bodyPr>
          <a:lstStyle/>
          <a:p>
            <a:pPr algn="just">
              <a:lnSpc>
                <a:spcPct val="140000"/>
              </a:lnSpc>
              <a:spcAft>
                <a:spcPts val="0"/>
              </a:spcAft>
            </a:pPr>
            <a:r>
              <a:rPr lang="en-US" altLang="zh-CN" sz="3400">
                <a:cs typeface="Times New Roman" panose="02020603050405020304" pitchFamily="18" charset="0"/>
              </a:rPr>
              <a:t> </a:t>
            </a:r>
            <a:r>
              <a:rPr lang="en-US" altLang="zh-CN" sz="3400" smtClean="0">
                <a:cs typeface="Times New Roman" panose="02020603050405020304" pitchFamily="18" charset="0"/>
              </a:rPr>
              <a:t>      </a:t>
            </a:r>
            <a:r>
              <a:rPr lang="en-US" altLang="zh-CN" sz="3400" spc="-100" smtClean="0">
                <a:cs typeface="Times New Roman" panose="02020603050405020304" pitchFamily="18" charset="0"/>
              </a:rPr>
              <a:t>                                                              </a:t>
            </a:r>
            <a:r>
              <a:rPr lang="en-US" altLang="zh-CN" sz="3400" smtClean="0">
                <a:cs typeface="Times New Roman" panose="02020603050405020304" pitchFamily="18" charset="0"/>
              </a:rPr>
              <a:t>          </a:t>
            </a:r>
            <a:r>
              <a:rPr lang="en-US" altLang="zh-CN" sz="3400" spc="-100" smtClean="0">
                <a:cs typeface="Times New Roman" panose="02020603050405020304" pitchFamily="18" charset="0"/>
              </a:rPr>
              <a:t>more </a:t>
            </a:r>
            <a:r>
              <a:rPr lang="en-US" altLang="zh-CN" sz="3400" spc="-100">
                <a:cs typeface="Times New Roman" panose="02020603050405020304" pitchFamily="18" charset="0"/>
              </a:rPr>
              <a:t>about ancient Chinese science and technology and the spirit of scientists</a:t>
            </a:r>
            <a:r>
              <a:rPr lang="zh-CN" altLang="zh-CN" sz="3400" spc="-100">
                <a:cs typeface="Times New Roman" panose="02020603050405020304" pitchFamily="18" charset="0"/>
              </a:rPr>
              <a:t>　</a:t>
            </a:r>
            <a:endParaRPr lang="zh-CN" altLang="zh-CN" sz="3400" spc="-1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974103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96785" y="765121"/>
            <a:ext cx="11196841" cy="1380785"/>
          </a:xfrm>
          <a:prstGeom prst="rect">
            <a:avLst/>
          </a:prstGeom>
        </p:spPr>
      </p:pic>
      <p:pic>
        <p:nvPicPr>
          <p:cNvPr id="4" name="新趋势题型-4字.eps" descr="id:2147500408;FounderCES"/>
          <p:cNvPicPr/>
          <p:nvPr/>
        </p:nvPicPr>
        <p:blipFill>
          <a:blip r:embed="rId3"/>
          <a:stretch>
            <a:fillRect/>
          </a:stretch>
        </p:blipFill>
        <p:spPr>
          <a:xfrm>
            <a:off x="3656078" y="2238994"/>
            <a:ext cx="4896544" cy="589310"/>
          </a:xfrm>
          <a:prstGeom prst="rect">
            <a:avLst/>
          </a:prstGeom>
        </p:spPr>
      </p:pic>
      <p:sp>
        <p:nvSpPr>
          <p:cNvPr id="5" name="内容占位符 1"/>
          <p:cNvSpPr txBox="1">
            <a:spLocks/>
          </p:cNvSpPr>
          <p:nvPr/>
        </p:nvSpPr>
        <p:spPr bwMode="auto">
          <a:xfrm>
            <a:off x="874054" y="2061265"/>
            <a:ext cx="1098532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5850890" algn="l"/>
              </a:tabLst>
            </a:pP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阅读</a:t>
            </a:r>
            <a:r>
              <a:rPr lang="zh-CN" altLang="en-US">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表达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4"/>
          <a:stretch>
            <a:fillRect/>
          </a:stretch>
        </p:blipFill>
        <p:spPr>
          <a:xfrm>
            <a:off x="550590" y="3030964"/>
            <a:ext cx="3024336" cy="790377"/>
          </a:xfrm>
          <a:prstGeom prst="rect">
            <a:avLst/>
          </a:prstGeom>
        </p:spPr>
      </p:pic>
      <p:sp>
        <p:nvSpPr>
          <p:cNvPr id="11" name="内容占位符 2"/>
          <p:cNvSpPr>
            <a:spLocks noGrp="1"/>
          </p:cNvSpPr>
          <p:nvPr>
            <p:ph idx="1"/>
          </p:nvPr>
        </p:nvSpPr>
        <p:spPr>
          <a:xfrm>
            <a:off x="360854" y="3003967"/>
            <a:ext cx="11485848" cy="1649169"/>
          </a:xfrm>
        </p:spPr>
        <p:txBody>
          <a:bodyPr/>
          <a:lstStyle/>
          <a:p>
            <a:pP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介绍了舞剧《天工开物》的意义和它的表现手法。</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74050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indent="715963"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history could dance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Tiangong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Kaiwu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great dance drama you must see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the story of Song Yingxing, a scientist from the Ming Dynasty, you will see how he wrote the book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Tiangong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Kaiwu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how people farmed and worked in the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5199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play begins with Song travelling to take an exam. On the way, he saw people farming and making wine. Their daily work caught his interest. He started to think about how important these skills were. Later, the play shows how Song failed his exams again and again. But instead of losing heart, he had a new dream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writing a book to share the clever ideas of farmers with the world.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41909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Writing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book was not so easy. He visited many common people to study and record how they worked. He pulled in his belt for his research. Although he faced many challenges, he finally finished the book</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89679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play is also interesting to watch because it uses lights, sounds, and pictures to make everything look real. The performers’ clothes are beautiful, and the music makes the story even more interesting. The performers use their dances to show Song’s love for science and his respect for hard-working people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52270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play not only shows us a story of history but also lets us know more about ancient Chinese science and technology and the spirit of scientists. It is fun, exciting, and full of things to learn. Don’t miss your chance to watch it and see how modern technology and art come alive on stage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65658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923330"/>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Song Yingxing was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the Ming Dynasty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434736" y="910023"/>
            <a:ext cx="2121093" cy="646331"/>
          </a:xfrm>
          <a:prstGeom prst="rect">
            <a:avLst/>
          </a:prstGeom>
        </p:spPr>
        <p:txBody>
          <a:bodyPr wrap="none">
            <a:spAutoFit/>
          </a:bodyPr>
          <a:lstStyle/>
          <a:p>
            <a:r>
              <a:rPr lang="en-US" altLang="zh-CN" sz="3600"/>
              <a:t>a</a:t>
            </a:r>
            <a:r>
              <a:rPr lang="en-US" altLang="zh-CN" sz="3600">
                <a:ea typeface="楷体" panose="02010609060101010101" pitchFamily="49" charset="-122"/>
              </a:rPr>
              <a:t> </a:t>
            </a:r>
            <a:r>
              <a:rPr lang="en-US" altLang="zh-CN" sz="3600"/>
              <a:t>scientist</a:t>
            </a:r>
            <a:endParaRPr lang="zh-CN" altLang="en-US"/>
          </a:p>
        </p:txBody>
      </p:sp>
      <p:sp>
        <p:nvSpPr>
          <p:cNvPr id="4" name="矩形 3"/>
          <p:cNvSpPr/>
          <p:nvPr/>
        </p:nvSpPr>
        <p:spPr>
          <a:xfrm>
            <a:off x="360854" y="1564959"/>
            <a:ext cx="11485848" cy="2585323"/>
          </a:xfrm>
          <a:prstGeom prst="rect">
            <a:avLst/>
          </a:prstGeom>
        </p:spPr>
        <p:txBody>
          <a:bodyPr wrap="square">
            <a:spAutoFit/>
          </a:bodyPr>
          <a:lstStyle/>
          <a:p>
            <a:pPr algn="just">
              <a:lnSpc>
                <a:spcPct val="150000"/>
              </a:lnSpc>
              <a:spcAft>
                <a:spcPts val="0"/>
              </a:spcAft>
            </a:pPr>
            <a:r>
              <a:rPr lang="en-US" altLang="zh-CN" sz="3600">
                <a:cs typeface="Times New Roman" panose="02020603050405020304" pitchFamily="18" charset="0"/>
              </a:rPr>
              <a:t>[</a:t>
            </a:r>
            <a:r>
              <a:rPr lang="zh-CN" altLang="zh-CN" sz="3600">
                <a:ea typeface="黑体" panose="02010609060101010101" pitchFamily="49" charset="-122"/>
                <a:cs typeface="Times New Roman" panose="02020603050405020304" pitchFamily="18" charset="0"/>
              </a:rPr>
              <a:t>解析</a:t>
            </a:r>
            <a:r>
              <a:rPr lang="en-US" altLang="zh-CN" sz="3600">
                <a:cs typeface="Times New Roman" panose="02020603050405020304" pitchFamily="18" charset="0"/>
              </a:rPr>
              <a:t>]</a:t>
            </a:r>
            <a:r>
              <a:rPr lang="zh-CN" altLang="zh-CN" sz="3600">
                <a:cs typeface="Times New Roman" panose="02020603050405020304" pitchFamily="18" charset="0"/>
              </a:rPr>
              <a:t>根据文中</a:t>
            </a:r>
            <a:r>
              <a:rPr lang="en-US" altLang="zh-CN" sz="3600">
                <a:cs typeface="Times New Roman" panose="02020603050405020304" pitchFamily="18" charset="0"/>
              </a:rPr>
              <a:t>“With the story of Song Yingxing, a scientist from the Ming Dynasty”</a:t>
            </a:r>
            <a:r>
              <a:rPr lang="zh-CN" altLang="zh-CN" sz="3600">
                <a:cs typeface="Times New Roman" panose="02020603050405020304" pitchFamily="18" charset="0"/>
              </a:rPr>
              <a:t>可知，宋应星是一位明代的科学家。故填</a:t>
            </a:r>
            <a:r>
              <a:rPr lang="en-US" altLang="zh-CN" sz="3600">
                <a:cs typeface="Times New Roman" panose="02020603050405020304" pitchFamily="18" charset="0"/>
              </a:rPr>
              <a:t>a scientist</a:t>
            </a:r>
            <a:r>
              <a:rPr lang="zh-CN" altLang="zh-CN" sz="3600">
                <a:cs typeface="Times New Roman" panose="02020603050405020304" pitchFamily="18" charset="0"/>
              </a:rPr>
              <a:t>。</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90925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818173"/>
          </a:xfrm>
        </p:spPr>
        <p:txBody>
          <a:bodyPr/>
          <a:lstStyle/>
          <a:p>
            <a:pPr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Song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 and again</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000275" y="889190"/>
            <a:ext cx="3313728" cy="646331"/>
          </a:xfrm>
          <a:prstGeom prst="rect">
            <a:avLst/>
          </a:prstGeom>
        </p:spPr>
        <p:txBody>
          <a:bodyPr wrap="none">
            <a:spAutoFit/>
          </a:bodyPr>
          <a:lstStyle/>
          <a:p>
            <a:r>
              <a:rPr lang="en-US" altLang="zh-CN" sz="3600"/>
              <a:t>failed his exams</a:t>
            </a:r>
            <a:endParaRPr lang="zh-CN" altLang="en-US"/>
          </a:p>
        </p:txBody>
      </p:sp>
      <p:sp>
        <p:nvSpPr>
          <p:cNvPr id="4" name="矩形 3"/>
          <p:cNvSpPr/>
          <p:nvPr/>
        </p:nvSpPr>
        <p:spPr>
          <a:xfrm>
            <a:off x="369998" y="1510799"/>
            <a:ext cx="11485848" cy="2585323"/>
          </a:xfrm>
          <a:prstGeom prst="rect">
            <a:avLst/>
          </a:prstGeom>
        </p:spPr>
        <p:txBody>
          <a:bodyPr wrap="square">
            <a:spAutoFit/>
          </a:bodyPr>
          <a:lstStyle/>
          <a:p>
            <a:pPr algn="just">
              <a:lnSpc>
                <a:spcPct val="150000"/>
              </a:lnSpc>
              <a:spcAft>
                <a:spcPts val="0"/>
              </a:spcAft>
            </a:pPr>
            <a:r>
              <a:rPr lang="en-US" altLang="zh-CN" sz="3600">
                <a:cs typeface="Times New Roman" panose="02020603050405020304" pitchFamily="18" charset="0"/>
              </a:rPr>
              <a:t>[</a:t>
            </a:r>
            <a:r>
              <a:rPr lang="zh-CN" altLang="zh-CN" sz="3600">
                <a:ea typeface="黑体" panose="02010609060101010101" pitchFamily="49" charset="-122"/>
                <a:cs typeface="Times New Roman" panose="02020603050405020304" pitchFamily="18" charset="0"/>
              </a:rPr>
              <a:t>解析</a:t>
            </a:r>
            <a:r>
              <a:rPr lang="en-US" altLang="zh-CN" sz="3600">
                <a:cs typeface="Times New Roman" panose="02020603050405020304" pitchFamily="18" charset="0"/>
              </a:rPr>
              <a:t>]</a:t>
            </a:r>
            <a:r>
              <a:rPr lang="zh-CN" altLang="zh-CN" sz="3600">
                <a:cs typeface="Times New Roman" panose="02020603050405020304" pitchFamily="18" charset="0"/>
              </a:rPr>
              <a:t>根据文中</a:t>
            </a:r>
            <a:r>
              <a:rPr lang="en-US" altLang="zh-CN" sz="3600">
                <a:cs typeface="Times New Roman" panose="02020603050405020304" pitchFamily="18" charset="0"/>
              </a:rPr>
              <a:t>“Later, the play shows how Song failed his exams again and again.”</a:t>
            </a:r>
            <a:r>
              <a:rPr lang="zh-CN" altLang="zh-CN" sz="3600">
                <a:cs typeface="Times New Roman" panose="02020603050405020304" pitchFamily="18" charset="0"/>
              </a:rPr>
              <a:t>可知，宋应星多次考试失败。故填</a:t>
            </a:r>
            <a:r>
              <a:rPr lang="en-US" altLang="zh-CN" sz="3600">
                <a:cs typeface="Times New Roman" panose="02020603050405020304" pitchFamily="18" charset="0"/>
              </a:rPr>
              <a:t>failed his exams</a:t>
            </a:r>
            <a:r>
              <a:rPr lang="zh-CN" altLang="zh-CN" sz="3600">
                <a:cs typeface="Times New Roman" panose="02020603050405020304" pitchFamily="18" charset="0"/>
              </a:rPr>
              <a:t>。</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484237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623</Words>
  <Application>Microsoft Office PowerPoint</Application>
  <PresentationFormat>自定义</PresentationFormat>
  <Paragraphs>28</Paragraphs>
  <Slides>12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12</vt:i4>
      </vt:variant>
    </vt:vector>
  </HeadingPairs>
  <TitlesOfParts>
    <vt:vector size="20"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2025-09-13T08:52:56Z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